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Nanum Gothic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68E3F5-9207-4B05-B523-8C1AFE24A8B5}">
  <a:tblStyle styleId="{AC68E3F5-9207-4B05-B523-8C1AFE24A8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38F59D2-4641-41D0-B08B-93604E354DB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anumGothic-bold.fntdata"/><Relationship Id="rId10" Type="http://schemas.openxmlformats.org/officeDocument/2006/relationships/slide" Target="slides/slide5.xml"/><Relationship Id="rId21" Type="http://schemas.openxmlformats.org/officeDocument/2006/relationships/font" Target="fonts/NanumGothi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f0531baf0_5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f0531baf0_5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0f0531baf0_5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f0531baf0_5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f0531baf0_5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0f0531baf0_5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f0531baf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f0531baf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0f0531baf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f0531baf0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f0531baf0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0f0531baf0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f0531baf0_1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0f0531baf0_1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f0531baf0_1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0f0531baf0_1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f0531baf0_1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0f0531baf0_1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f0531baf0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f0531baf0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0f0531baf0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294265"/>
            <a:ext cx="9144000" cy="2047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1524000" y="1122363"/>
            <a:ext cx="9144000" cy="85951"/>
            <a:chOff x="838200" y="1611085"/>
            <a:chExt cx="10515600" cy="79603"/>
          </a:xfrm>
        </p:grpSpPr>
        <p:cxnSp>
          <p:nvCxnSpPr>
            <p:cNvPr id="22" name="Google Shape;22;p2"/>
            <p:cNvCxnSpPr/>
            <p:nvPr/>
          </p:nvCxnSpPr>
          <p:spPr>
            <a:xfrm>
              <a:off x="838200" y="1690688"/>
              <a:ext cx="10515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838200" y="1611085"/>
              <a:ext cx="105156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2"/>
          <p:cNvGrpSpPr/>
          <p:nvPr/>
        </p:nvGrpSpPr>
        <p:grpSpPr>
          <a:xfrm flipH="1" rot="10800000">
            <a:off x="1524000" y="3429000"/>
            <a:ext cx="9144000" cy="85951"/>
            <a:chOff x="838200" y="1611085"/>
            <a:chExt cx="10515600" cy="79603"/>
          </a:xfrm>
        </p:grpSpPr>
        <p:cxnSp>
          <p:nvCxnSpPr>
            <p:cNvPr id="25" name="Google Shape;25;p2"/>
            <p:cNvCxnSpPr/>
            <p:nvPr/>
          </p:nvCxnSpPr>
          <p:spPr>
            <a:xfrm>
              <a:off x="838200" y="1690688"/>
              <a:ext cx="10515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838200" y="1611085"/>
              <a:ext cx="105156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96" name="Google Shape;96;p11"/>
          <p:cNvGrpSpPr/>
          <p:nvPr/>
        </p:nvGrpSpPr>
        <p:grpSpPr>
          <a:xfrm>
            <a:off x="838200" y="1611085"/>
            <a:ext cx="10515600" cy="79603"/>
            <a:chOff x="838200" y="1611085"/>
            <a:chExt cx="10515600" cy="79603"/>
          </a:xfrm>
        </p:grpSpPr>
        <p:cxnSp>
          <p:nvCxnSpPr>
            <p:cNvPr id="97" name="Google Shape;97;p11"/>
            <p:cNvCxnSpPr/>
            <p:nvPr/>
          </p:nvCxnSpPr>
          <p:spPr>
            <a:xfrm>
              <a:off x="838200" y="1690688"/>
              <a:ext cx="10515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11"/>
            <p:cNvCxnSpPr/>
            <p:nvPr/>
          </p:nvCxnSpPr>
          <p:spPr>
            <a:xfrm>
              <a:off x="838200" y="1611085"/>
              <a:ext cx="105156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>
            <a:off x="838200" y="1611085"/>
            <a:ext cx="10515600" cy="79603"/>
            <a:chOff x="838200" y="1611085"/>
            <a:chExt cx="10515600" cy="79603"/>
          </a:xfrm>
        </p:grpSpPr>
        <p:cxnSp>
          <p:nvCxnSpPr>
            <p:cNvPr id="34" name="Google Shape;34;p3"/>
            <p:cNvCxnSpPr/>
            <p:nvPr/>
          </p:nvCxnSpPr>
          <p:spPr>
            <a:xfrm>
              <a:off x="838200" y="1690688"/>
              <a:ext cx="10515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838200" y="1611085"/>
              <a:ext cx="105156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838200" y="1611085"/>
            <a:ext cx="10515600" cy="79603"/>
            <a:chOff x="838200" y="1611085"/>
            <a:chExt cx="10515600" cy="79603"/>
          </a:xfrm>
        </p:grpSpPr>
        <p:cxnSp>
          <p:nvCxnSpPr>
            <p:cNvPr id="50" name="Google Shape;50;p5"/>
            <p:cNvCxnSpPr/>
            <p:nvPr/>
          </p:nvCxnSpPr>
          <p:spPr>
            <a:xfrm>
              <a:off x="838200" y="1690688"/>
              <a:ext cx="10515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5"/>
            <p:cNvCxnSpPr/>
            <p:nvPr/>
          </p:nvCxnSpPr>
          <p:spPr>
            <a:xfrm>
              <a:off x="838200" y="1611085"/>
              <a:ext cx="105156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838200" y="1611085"/>
            <a:ext cx="10515600" cy="79603"/>
            <a:chOff x="838200" y="1611085"/>
            <a:chExt cx="10515600" cy="79603"/>
          </a:xfrm>
        </p:grpSpPr>
        <p:cxnSp>
          <p:nvCxnSpPr>
            <p:cNvPr id="62" name="Google Shape;62;p6"/>
            <p:cNvCxnSpPr/>
            <p:nvPr/>
          </p:nvCxnSpPr>
          <p:spPr>
            <a:xfrm>
              <a:off x="838200" y="1690688"/>
              <a:ext cx="10515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6"/>
            <p:cNvCxnSpPr/>
            <p:nvPr/>
          </p:nvCxnSpPr>
          <p:spPr>
            <a:xfrm>
              <a:off x="838200" y="1611085"/>
              <a:ext cx="105156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69" name="Google Shape;69;p7"/>
          <p:cNvGrpSpPr/>
          <p:nvPr/>
        </p:nvGrpSpPr>
        <p:grpSpPr>
          <a:xfrm>
            <a:off x="838200" y="1611085"/>
            <a:ext cx="10515600" cy="79603"/>
            <a:chOff x="838200" y="1611085"/>
            <a:chExt cx="10515600" cy="79603"/>
          </a:xfrm>
        </p:grpSpPr>
        <p:cxnSp>
          <p:nvCxnSpPr>
            <p:cNvPr id="70" name="Google Shape;70;p7"/>
            <p:cNvCxnSpPr/>
            <p:nvPr/>
          </p:nvCxnSpPr>
          <p:spPr>
            <a:xfrm>
              <a:off x="838200" y="1690688"/>
              <a:ext cx="10515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838200" y="1611085"/>
              <a:ext cx="105156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ctrTitle"/>
          </p:nvPr>
        </p:nvSpPr>
        <p:spPr>
          <a:xfrm>
            <a:off x="1524000" y="1387718"/>
            <a:ext cx="91440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 sz="4400">
                <a:latin typeface="Malgun Gothic"/>
                <a:ea typeface="Malgun Gothic"/>
                <a:cs typeface="Malgun Gothic"/>
                <a:sym typeface="Malgun Gothic"/>
              </a:rPr>
              <a:t>일조매 </a:t>
            </a:r>
            <a:r>
              <a:rPr lang="ko-KR" sz="440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-KR" sz="44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</a:t>
            </a:r>
            <a:r>
              <a:rPr lang="ko-KR" sz="4400"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b="1" lang="ko-KR" sz="44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</a:t>
            </a:r>
            <a:r>
              <a:rPr lang="ko-KR" sz="4400">
                <a:latin typeface="Malgun Gothic"/>
                <a:ea typeface="Malgun Gothic"/>
                <a:cs typeface="Malgun Gothic"/>
                <a:sym typeface="Malgun Gothic"/>
              </a:rPr>
              <a:t>금씩 </a:t>
            </a:r>
            <a:r>
              <a:rPr b="1" lang="ko-KR" sz="44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</a:t>
            </a:r>
            <a:r>
              <a:rPr lang="ko-KR" sz="4400">
                <a:latin typeface="Malgun Gothic"/>
                <a:ea typeface="Malgun Gothic"/>
                <a:cs typeface="Malgun Gothic"/>
                <a:sym typeface="Malgun Gothic"/>
              </a:rPr>
              <a:t>일매일</a:t>
            </a:r>
            <a:br>
              <a:rPr i="0" lang="ko-KR" sz="44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i="0" lang="ko-KR" sz="4400">
                <a:latin typeface="Malgun Gothic"/>
                <a:ea typeface="Malgun Gothic"/>
                <a:cs typeface="Malgun Gothic"/>
                <a:sym typeface="Malgun Gothic"/>
              </a:rPr>
              <a:t>Project Progress Presentation</a:t>
            </a:r>
            <a:endParaRPr sz="4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일조매_너나해</a:t>
            </a:r>
            <a:endParaRPr b="1" sz="1300"/>
          </a:p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/>
              <a:t>‹#›</a:t>
            </a:fld>
            <a:endParaRPr b="1"/>
          </a:p>
        </p:txBody>
      </p:sp>
      <p:pic>
        <p:nvPicPr>
          <p:cNvPr id="112" name="Google Shape;1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725" y="3821921"/>
            <a:ext cx="2144551" cy="21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838200" y="500062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UseCase example 2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199" name="Google Shape;199;p22"/>
          <p:cNvGraphicFramePr/>
          <p:nvPr/>
        </p:nvGraphicFramePr>
        <p:xfrm>
          <a:off x="942900" y="21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{E38F59D2-4641-41D0-B08B-93604E354DB7}</a:tableStyleId>
              </a:tblPr>
              <a:tblGrid>
                <a:gridCol w="1253450"/>
                <a:gridCol w="5264475"/>
              </a:tblGrid>
              <a:tr h="33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 제목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스케줄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시스템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>
                    <a:solidFill>
                      <a:srgbClr val="CCCCCC"/>
                    </a:solidFill>
                  </a:tcPr>
                </a:tc>
              </a:tr>
              <a:tr h="33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유스케이스 이름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스케쥴 시간대 입력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  <a:tr h="33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유스케이스 ID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SCHE01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  <a:tr h="33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액터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  <a:tr h="33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시작 조건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스케쥴 화면에서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시간등록 버튼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을 누를 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  <a:tr h="88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 흐름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팀원이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자신의 스케쥴을 입력</a:t>
                      </a: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할 수 있는 창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디스플레이 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팀원이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여유있는 시간을 입력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한다. 입력이 완료되면 확인 버튼을 누른다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시간대가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시간표에 추가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시스템이 시간표를 디스플레이한다.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  <a:tr h="88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대안 흐름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2A. 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자신이 이미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등록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시간과 겹치게 입력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“이미 등록된 시간대 입니다.”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출력한다.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팀원이 시간대를 수정하고 확인버튼을 누른다.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  <a:tr h="33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종료 조건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입력된 시간이 팀 프로젝트 데이터베이스에 저장된다.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9485" l="0" r="0" t="0"/>
          <a:stretch/>
        </p:blipFill>
        <p:spPr>
          <a:xfrm>
            <a:off x="7962549" y="2035175"/>
            <a:ext cx="3391251" cy="38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550" y="5972326"/>
            <a:ext cx="719999" cy="7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3200" y="5972400"/>
            <a:ext cx="719999" cy="7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3200" y="5972400"/>
            <a:ext cx="719999" cy="7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3200" y="5972400"/>
            <a:ext cx="719999" cy="71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2"/>
          <p:cNvCxnSpPr>
            <a:stCxn id="202" idx="0"/>
          </p:cNvCxnSpPr>
          <p:nvPr/>
        </p:nvCxnSpPr>
        <p:spPr>
          <a:xfrm flipH="1" rot="10800000">
            <a:off x="8322550" y="4737526"/>
            <a:ext cx="595800" cy="123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" name="Google Shape;207;p22"/>
          <p:cNvCxnSpPr/>
          <p:nvPr/>
        </p:nvCxnSpPr>
        <p:spPr>
          <a:xfrm flipH="1" rot="10800000">
            <a:off x="9104975" y="4391626"/>
            <a:ext cx="670800" cy="1580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8" name="Google Shape;208;p22"/>
          <p:cNvCxnSpPr/>
          <p:nvPr/>
        </p:nvCxnSpPr>
        <p:spPr>
          <a:xfrm flipH="1" rot="10800000">
            <a:off x="9780075" y="4406626"/>
            <a:ext cx="762600" cy="156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9" name="Google Shape;209;p22"/>
          <p:cNvCxnSpPr>
            <a:stCxn id="205" idx="0"/>
          </p:cNvCxnSpPr>
          <p:nvPr/>
        </p:nvCxnSpPr>
        <p:spPr>
          <a:xfrm flipH="1" rot="10800000">
            <a:off x="10483200" y="4301400"/>
            <a:ext cx="631200" cy="1671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Key Requirements Analysis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505" y="1825625"/>
            <a:ext cx="506899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일조매_너나해</a:t>
            </a:r>
            <a:endParaRPr/>
          </a:p>
        </p:txBody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6335775" y="2591450"/>
            <a:ext cx="827700" cy="93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5941350" y="2233975"/>
            <a:ext cx="9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Task 관련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508075" y="3846500"/>
            <a:ext cx="827700" cy="66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5407332" y="3530089"/>
            <a:ext cx="9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로그인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5508075" y="4897175"/>
            <a:ext cx="827700" cy="26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5508075" y="5852950"/>
            <a:ext cx="827700" cy="26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3"/>
          <p:cNvCxnSpPr>
            <a:stCxn id="222" idx="3"/>
          </p:cNvCxnSpPr>
          <p:nvPr/>
        </p:nvCxnSpPr>
        <p:spPr>
          <a:xfrm>
            <a:off x="6335775" y="5030675"/>
            <a:ext cx="232200" cy="47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3"/>
          <p:cNvCxnSpPr>
            <a:endCxn id="223" idx="3"/>
          </p:cNvCxnSpPr>
          <p:nvPr/>
        </p:nvCxnSpPr>
        <p:spPr>
          <a:xfrm flipH="1">
            <a:off x="6335775" y="5490550"/>
            <a:ext cx="231900" cy="49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3"/>
          <p:cNvSpPr txBox="1"/>
          <p:nvPr/>
        </p:nvSpPr>
        <p:spPr>
          <a:xfrm>
            <a:off x="6517382" y="5392651"/>
            <a:ext cx="9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프로젝트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Preliminary HIGH LEVEL Architectures 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algun Gothic"/>
              <a:buAutoNum type="arabicPeriod"/>
            </a:pPr>
            <a:r>
              <a:rPr b="1" lang="ko-KR" sz="3200">
                <a:latin typeface="Malgun Gothic"/>
                <a:ea typeface="Malgun Gothic"/>
                <a:cs typeface="Malgun Gothic"/>
                <a:sym typeface="Malgun Gothic"/>
              </a:rPr>
              <a:t>Simple Client-Server Architectures</a:t>
            </a:r>
            <a:endParaRPr b="1" sz="3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클라이언트</a:t>
            </a:r>
            <a:r>
              <a:rPr lang="ko-KR" sz="2600"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endParaRPr sz="2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Malgun Gothic"/>
                <a:ea typeface="Malgun Gothic"/>
                <a:cs typeface="Malgun Gothic"/>
                <a:sym typeface="Malgun Gothic"/>
              </a:rPr>
              <a:t>로그인, 팀 프로젝트 수행, 스케쥴 조율, Task 관리 등의 유스케이스를 수행한다.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서버</a:t>
            </a:r>
            <a:r>
              <a:rPr lang="ko-KR" sz="2600"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endParaRPr sz="2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Malgun Gothic"/>
                <a:ea typeface="Malgun Gothic"/>
                <a:cs typeface="Malgun Gothic"/>
                <a:sym typeface="Malgun Gothic"/>
              </a:rPr>
              <a:t>사용자 인증, 데이터베이스 관리, 팀프로젝트와 task 정보를 저장 및 제공한다.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algun Gothic"/>
              <a:buAutoNum type="arabicPeriod"/>
            </a:pPr>
            <a:r>
              <a:rPr b="1" lang="ko-KR" sz="3200">
                <a:latin typeface="Malgun Gothic"/>
                <a:ea typeface="Malgun Gothic"/>
                <a:cs typeface="Malgun Gothic"/>
                <a:sym typeface="Malgun Gothic"/>
              </a:rPr>
              <a:t>Shared Information Systems</a:t>
            </a:r>
            <a:endParaRPr b="1" sz="3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ko-KR" sz="2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프로젝트</a:t>
            </a:r>
            <a:r>
              <a:rPr b="1" lang="ko-KR" sz="2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속해있는 팀원들</a:t>
            </a:r>
            <a:r>
              <a:rPr lang="ko-KR" sz="2600">
                <a:latin typeface="Malgun Gothic"/>
                <a:ea typeface="Malgun Gothic"/>
                <a:cs typeface="Malgun Gothic"/>
                <a:sym typeface="Malgun Gothic"/>
              </a:rPr>
              <a:t>은 </a:t>
            </a:r>
            <a:endParaRPr sz="2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2200">
                <a:latin typeface="Malgun Gothic"/>
                <a:ea typeface="Malgun Gothic"/>
                <a:cs typeface="Malgun Gothic"/>
                <a:sym typeface="Malgun Gothic"/>
              </a:rPr>
              <a:t>스케쥴, 캘린더 유스케이스에 동일한 데이터를 편집해야 한다.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일조매_너나해</a:t>
            </a:r>
            <a:endParaRPr/>
          </a:p>
        </p:txBody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838200" y="500062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Trade-offs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242" name="Google Shape;242;p25"/>
          <p:cNvGraphicFramePr/>
          <p:nvPr/>
        </p:nvGraphicFramePr>
        <p:xfrm>
          <a:off x="952500" y="214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{AC68E3F5-9207-4B05-B523-8C1AFE24A8B5}</a:tableStyleId>
              </a:tblPr>
              <a:tblGrid>
                <a:gridCol w="2193525"/>
                <a:gridCol w="3938700"/>
                <a:gridCol w="4154750"/>
              </a:tblGrid>
              <a:tr h="48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Simple Client-Server Architecture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Shared Information System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8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보안 취약성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0000"/>
                          </a:solidFill>
                        </a:rPr>
                        <a:t>서버에서 집중 관리</a:t>
                      </a:r>
                      <a:r>
                        <a:rPr lang="ko-KR"/>
                        <a:t>해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보안</a:t>
                      </a:r>
                      <a:r>
                        <a:rPr lang="ko-KR"/>
                        <a:t>이 비교적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좋음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0000"/>
                          </a:solidFill>
                        </a:rPr>
                        <a:t>여러 사용자 접근</a:t>
                      </a:r>
                      <a:r>
                        <a:rPr lang="ko-KR"/>
                        <a:t>으로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보안</a:t>
                      </a:r>
                      <a:r>
                        <a:rPr lang="ko-KR"/>
                        <a:t> 관리가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다소 취약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8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부하 문제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서버에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요청 집중</a:t>
                      </a:r>
                      <a:r>
                        <a:rPr lang="ko-KR"/>
                        <a:t> 시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과부하 발생</a:t>
                      </a:r>
                      <a:r>
                        <a:rPr lang="ko-KR"/>
                        <a:t> 위험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데이터가 분산되어 여러 서버로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부하가 분산</a:t>
                      </a:r>
                      <a:r>
                        <a:rPr lang="ko-KR"/>
                        <a:t>됨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확장성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상대적으로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쉽게 확장</a:t>
                      </a:r>
                      <a:r>
                        <a:rPr lang="ko-KR"/>
                        <a:t> 가능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동시성 관리가 필요해 구조적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복잡성 증가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8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데이터 무결성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0000"/>
                          </a:solidFill>
                        </a:rPr>
                        <a:t>서버</a:t>
                      </a:r>
                      <a:r>
                        <a:rPr lang="ko-KR"/>
                        <a:t>에서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모든 데이터를 관리</a:t>
                      </a:r>
                      <a:r>
                        <a:rPr lang="ko-KR"/>
                        <a:t>해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일관성 보장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여러 사용자 접근시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데이터 일관성 문제 </a:t>
                      </a:r>
                      <a:r>
                        <a:rPr lang="ko-KR"/>
                        <a:t>발생 가능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실시간 협업 효율성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협업이나 동시 접근에 제약 있음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여러 사용자가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실시간</a:t>
                      </a:r>
                      <a:r>
                        <a:rPr lang="ko-KR"/>
                        <a:t>으로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동시 접근 가능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8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비용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단일 서버로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비용 낮음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다중 서버 인프라 </a:t>
                      </a:r>
                      <a:r>
                        <a:rPr b="1" lang="ko-KR">
                          <a:solidFill>
                            <a:srgbClr val="FF0000"/>
                          </a:solidFill>
                        </a:rPr>
                        <a:t>비용 높음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8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예시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Web </a:t>
                      </a:r>
                      <a:r>
                        <a:rPr lang="ko-KR"/>
                        <a:t>Browser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Google Drive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43" name="Google Shape;243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일조매_너나해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17" y="3169050"/>
            <a:ext cx="1450633" cy="145063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/>
          <p:nvPr/>
        </p:nvSpPr>
        <p:spPr>
          <a:xfrm>
            <a:off x="4055350" y="2902767"/>
            <a:ext cx="2575200" cy="198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333" y="3563732"/>
            <a:ext cx="1057767" cy="916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5464775" y="3314108"/>
            <a:ext cx="99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React or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React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Native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8348975" y="2146400"/>
            <a:ext cx="2575200" cy="450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3604" y="2681113"/>
            <a:ext cx="916734" cy="916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6"/>
          <p:cNvCxnSpPr/>
          <p:nvPr/>
        </p:nvCxnSpPr>
        <p:spPr>
          <a:xfrm flipH="1" rot="10800000">
            <a:off x="6805650" y="3340050"/>
            <a:ext cx="1528800" cy="51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6"/>
          <p:cNvCxnSpPr>
            <a:endCxn id="251" idx="3"/>
          </p:cNvCxnSpPr>
          <p:nvPr/>
        </p:nvCxnSpPr>
        <p:spPr>
          <a:xfrm flipH="1">
            <a:off x="6630550" y="3392517"/>
            <a:ext cx="1567500" cy="50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6"/>
          <p:cNvCxnSpPr>
            <a:endCxn id="251" idx="1"/>
          </p:cNvCxnSpPr>
          <p:nvPr/>
        </p:nvCxnSpPr>
        <p:spPr>
          <a:xfrm flipH="1" rot="10800000">
            <a:off x="3141850" y="3894417"/>
            <a:ext cx="913500" cy="1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6"/>
          <p:cNvCxnSpPr>
            <a:endCxn id="250" idx="3"/>
          </p:cNvCxnSpPr>
          <p:nvPr/>
        </p:nvCxnSpPr>
        <p:spPr>
          <a:xfrm rot="10800000">
            <a:off x="2935350" y="3894367"/>
            <a:ext cx="891300" cy="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6"/>
          <p:cNvCxnSpPr/>
          <p:nvPr/>
        </p:nvCxnSpPr>
        <p:spPr>
          <a:xfrm>
            <a:off x="9636133" y="3753917"/>
            <a:ext cx="900" cy="71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6"/>
          <p:cNvCxnSpPr/>
          <p:nvPr/>
        </p:nvCxnSpPr>
        <p:spPr>
          <a:xfrm rot="10800000">
            <a:off x="9637025" y="3611925"/>
            <a:ext cx="10800" cy="70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6"/>
          <p:cNvSpPr txBox="1"/>
          <p:nvPr/>
        </p:nvSpPr>
        <p:spPr>
          <a:xfrm>
            <a:off x="1450017" y="2516500"/>
            <a:ext cx="152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b="1"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4146167" y="2902767"/>
            <a:ext cx="167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9137078" y="2363975"/>
            <a:ext cx="998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8748563" y="4621600"/>
            <a:ext cx="178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6"/>
          <p:cNvSpPr txBox="1"/>
          <p:nvPr>
            <p:ph type="title"/>
          </p:nvPr>
        </p:nvSpPr>
        <p:spPr>
          <a:xfrm>
            <a:off x="838200" y="351737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Framework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00">
                <a:latin typeface="Malgun Gothic"/>
                <a:ea typeface="Malgun Gothic"/>
                <a:cs typeface="Malgun Gothic"/>
                <a:sym typeface="Malgun Gothic"/>
              </a:rPr>
              <a:t>with Simple client-server Architecture</a:t>
            </a:r>
            <a:endParaRPr b="1" sz="3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0350" y="5066175"/>
            <a:ext cx="1294900" cy="12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5" name="Google Shape;275;p27"/>
          <p:cNvSpPr txBox="1"/>
          <p:nvPr>
            <p:ph idx="4294967295" type="ctrTitle"/>
          </p:nvPr>
        </p:nvSpPr>
        <p:spPr>
          <a:xfrm>
            <a:off x="1524000" y="1441993"/>
            <a:ext cx="91440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 sz="4400">
                <a:latin typeface="Malgun Gothic"/>
                <a:ea typeface="Malgun Gothic"/>
                <a:cs typeface="Malgun Gothic"/>
                <a:sym typeface="Malgun Gothic"/>
              </a:rPr>
              <a:t>일조매 </a:t>
            </a:r>
            <a:r>
              <a:rPr lang="ko-KR" sz="440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-KR" sz="44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</a:t>
            </a:r>
            <a:r>
              <a:rPr lang="ko-KR" sz="4400"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b="1" lang="ko-KR" sz="44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</a:t>
            </a:r>
            <a:r>
              <a:rPr lang="ko-KR" sz="4400">
                <a:latin typeface="Malgun Gothic"/>
                <a:ea typeface="Malgun Gothic"/>
                <a:cs typeface="Malgun Gothic"/>
                <a:sym typeface="Malgun Gothic"/>
              </a:rPr>
              <a:t>금씩 </a:t>
            </a:r>
            <a:r>
              <a:rPr b="1" lang="ko-KR" sz="44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</a:t>
            </a:r>
            <a:r>
              <a:rPr lang="ko-KR" sz="4400">
                <a:latin typeface="Malgun Gothic"/>
                <a:ea typeface="Malgun Gothic"/>
                <a:cs typeface="Malgun Gothic"/>
                <a:sym typeface="Malgun Gothic"/>
              </a:rPr>
              <a:t>일매일</a:t>
            </a:r>
            <a:endParaRPr sz="4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3846"/>
              <a:buFont typeface="Arial"/>
              <a:buNone/>
            </a:pPr>
            <a:r>
              <a:t/>
            </a:r>
            <a:endParaRPr sz="1733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7692"/>
              <a:buFont typeface="Arial"/>
              <a:buNone/>
            </a:pPr>
            <a:r>
              <a:rPr b="1" lang="ko-KR" sz="6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 for watching</a:t>
            </a:r>
            <a:endParaRPr b="1" sz="65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7"/>
          <p:cNvSpPr txBox="1"/>
          <p:nvPr>
            <p:ph idx="11" type="ftr"/>
          </p:nvPr>
        </p:nvSpPr>
        <p:spPr>
          <a:xfrm>
            <a:off x="4038600" y="33946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Team. </a:t>
            </a:r>
            <a:r>
              <a:rPr b="1" lang="ko-KR" sz="2400">
                <a:solidFill>
                  <a:schemeClr val="dk1"/>
                </a:solidFill>
              </a:rPr>
              <a:t>너나해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77" name="Google Shape;277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5" y="4393549"/>
            <a:ext cx="1524110" cy="21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/>
          <p:nvPr/>
        </p:nvSpPr>
        <p:spPr>
          <a:xfrm>
            <a:off x="1068300" y="958550"/>
            <a:ext cx="10055400" cy="3014400"/>
          </a:xfrm>
          <a:prstGeom prst="wedgeRoundRectCallout">
            <a:avLst>
              <a:gd fmla="val -41442" name="adj1"/>
              <a:gd fmla="val 75904" name="adj2"/>
              <a:gd fmla="val 0" name="adj3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838200" y="19018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•"/>
            </a:pPr>
            <a:r>
              <a:rPr b="1" i="0" lang="ko-KR">
                <a:latin typeface="Malgun Gothic"/>
                <a:ea typeface="Malgun Gothic"/>
                <a:cs typeface="Malgun Gothic"/>
                <a:sym typeface="Malgun Gothic"/>
              </a:rPr>
              <a:t>Project Introduction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•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Team </a:t>
            </a:r>
            <a:r>
              <a:rPr b="1" i="0" lang="ko-KR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•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Key Requirements Analysis - Use cases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•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Preliminary HIGH LEVEL Architectures 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sp>
        <p:nvSpPr>
          <p:cNvPr id="120" name="Google Shape;12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838200" y="5000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ko-KR" sz="4000">
                <a:latin typeface="Malgun Gothic"/>
                <a:ea typeface="Malgun Gothic"/>
                <a:cs typeface="Malgun Gothic"/>
                <a:sym typeface="Malgun Gothic"/>
              </a:rPr>
              <a:t>Project Introduction - 목적</a:t>
            </a:r>
            <a:endParaRPr b="1" i="0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642925" y="1901825"/>
            <a:ext cx="1090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•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 조별과제의 문제점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팀원들끼리 </a:t>
            </a: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회의 시간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맞추기 힘들다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친하지 않은 팀원에게 </a:t>
            </a: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 상황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물어보기가 어렵다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전체적인 진행도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한눈에 알고 싶다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3700"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b="1" lang="ko-KR" sz="2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b="1" lang="ko-KR" sz="2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</a:t>
            </a:r>
            <a:r>
              <a:rPr b="1" lang="ko-KR" sz="2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</a:t>
            </a:r>
            <a:r>
              <a:rPr b="1" lang="ko-KR" sz="2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r>
              <a:rPr b="1" lang="ko-KR" sz="2500">
                <a:latin typeface="Malgun Gothic"/>
                <a:ea typeface="Malgun Gothic"/>
                <a:cs typeface="Malgun Gothic"/>
                <a:sym typeface="Malgun Gothic"/>
              </a:rPr>
              <a:t>를 해결할 수 있는 앱은 없을까?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838200" y="5000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ko-KR" sz="4000">
                <a:latin typeface="Malgun Gothic"/>
                <a:ea typeface="Malgun Gothic"/>
                <a:cs typeface="Malgun Gothic"/>
                <a:sym typeface="Malgun Gothic"/>
              </a:rPr>
              <a:t>Project Introduction - 범위</a:t>
            </a:r>
            <a:endParaRPr b="1" i="0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913575" y="18257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62731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b="1" lang="ko-KR" sz="2750">
                <a:latin typeface="Malgun Gothic"/>
                <a:ea typeface="Malgun Gothic"/>
                <a:cs typeface="Malgun Gothic"/>
                <a:sym typeface="Malgun Gothic"/>
              </a:rPr>
              <a:t> 로그인 기능</a:t>
            </a:r>
            <a:endParaRPr b="1" sz="275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2731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○"/>
            </a:pPr>
            <a:r>
              <a:rPr lang="ko-KR" sz="2750">
                <a:latin typeface="Malgun Gothic"/>
                <a:ea typeface="Malgun Gothic"/>
                <a:cs typeface="Malgun Gothic"/>
                <a:sym typeface="Malgun Gothic"/>
              </a:rPr>
              <a:t>계정 생성</a:t>
            </a:r>
            <a:endParaRPr sz="275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2731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○"/>
            </a:pPr>
            <a:r>
              <a:rPr lang="ko-KR" sz="2750">
                <a:latin typeface="Malgun Gothic"/>
                <a:ea typeface="Malgun Gothic"/>
                <a:cs typeface="Malgun Gothic"/>
                <a:sym typeface="Malgun Gothic"/>
              </a:rPr>
              <a:t>로그인 시 자신의 팀 프로젝트 불러오기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2255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1525"/>
              <a:buFont typeface="Malgun Gothic"/>
              <a:buChar char="●"/>
            </a:pPr>
            <a:r>
              <a:rPr b="1" lang="ko-KR" sz="2700">
                <a:latin typeface="Malgun Gothic"/>
                <a:ea typeface="Malgun Gothic"/>
                <a:cs typeface="Malgun Gothic"/>
                <a:sym typeface="Malgun Gothic"/>
              </a:rPr>
              <a:t>팀 프로젝트 생성 </a:t>
            </a:r>
            <a:endParaRPr b="1"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0032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○"/>
            </a:pPr>
            <a:r>
              <a:rPr lang="ko-KR" sz="2700">
                <a:latin typeface="Malgun Gothic"/>
                <a:ea typeface="Malgun Gothic"/>
                <a:cs typeface="Malgun Gothic"/>
                <a:sym typeface="Malgun Gothic"/>
              </a:rPr>
              <a:t>팀 프로젝트 생성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0032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○"/>
            </a:pPr>
            <a:r>
              <a:rPr lang="ko-KR" sz="2700">
                <a:latin typeface="Malgun Gothic"/>
                <a:ea typeface="Malgun Gothic"/>
                <a:cs typeface="Malgun Gothic"/>
                <a:sym typeface="Malgun Gothic"/>
              </a:rPr>
              <a:t>팀원 초대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2731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algun Gothic"/>
              <a:buChar char="●"/>
            </a:pPr>
            <a:r>
              <a:rPr b="1" lang="ko-KR" sz="2750">
                <a:latin typeface="Malgun Gothic"/>
                <a:ea typeface="Malgun Gothic"/>
                <a:cs typeface="Malgun Gothic"/>
                <a:sym typeface="Malgun Gothic"/>
              </a:rPr>
              <a:t>시간 조율</a:t>
            </a:r>
            <a:endParaRPr b="1" sz="275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2731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○"/>
            </a:pPr>
            <a:r>
              <a:rPr lang="ko-KR" sz="2750">
                <a:latin typeface="Malgun Gothic"/>
                <a:ea typeface="Malgun Gothic"/>
                <a:cs typeface="Malgun Gothic"/>
                <a:sym typeface="Malgun Gothic"/>
              </a:rPr>
              <a:t>각 팀원은 자신의 ‘이번 주 불가능한 회의 시간’을 기입</a:t>
            </a:r>
            <a:endParaRPr sz="275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2731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○"/>
            </a:pPr>
            <a:r>
              <a:rPr lang="ko-KR" sz="2750">
                <a:latin typeface="Malgun Gothic"/>
                <a:ea typeface="Malgun Gothic"/>
                <a:cs typeface="Malgun Gothic"/>
                <a:sym typeface="Malgun Gothic"/>
              </a:rPr>
              <a:t>팀장은 종합된 ‘팀 프로젝트 스케줄’을 기반으로 ‘회의 시간’을 설정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838200" y="5000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ko-KR" sz="4000">
                <a:latin typeface="Malgun Gothic"/>
                <a:ea typeface="Malgun Gothic"/>
                <a:cs typeface="Malgun Gothic"/>
                <a:sym typeface="Malgun Gothic"/>
              </a:rPr>
              <a:t>Project Introduction - 범위</a:t>
            </a:r>
            <a:endParaRPr b="1" i="0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143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algun Gothic"/>
              <a:buChar char="●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Task 관리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035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○"/>
            </a:pP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Task 별 마감 기한 설정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035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○"/>
            </a:pP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날짜별 Task 확인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035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○"/>
            </a:pP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Task 진행 중 / 완료 상태 확인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035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●"/>
            </a:pPr>
            <a:r>
              <a:rPr b="1" lang="ko-KR" sz="2300"/>
              <a:t>‘독촉 알림’ 전송 가능</a:t>
            </a:r>
            <a:endParaRPr b="1" sz="2300"/>
          </a:p>
          <a:p>
            <a:pPr indent="-26035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algun Gothic"/>
              <a:buChar char="○"/>
            </a:pPr>
            <a:r>
              <a:rPr lang="ko-KR" sz="2300"/>
              <a:t>진행 중인 Task에 대해, 해당 Task를 수행해달라고 요청</a:t>
            </a:r>
            <a:endParaRPr sz="2300"/>
          </a:p>
          <a:p>
            <a:pPr indent="-26035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Malgun Gothic"/>
              <a:buChar char="●"/>
            </a:pPr>
            <a:r>
              <a:rPr b="1" lang="ko-KR" sz="2300"/>
              <a:t>팀 프로젝트 저장 데이터 베이스</a:t>
            </a:r>
            <a:endParaRPr b="1" sz="2300"/>
          </a:p>
          <a:p>
            <a:pPr indent="-26035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algun Gothic"/>
              <a:buChar char="○"/>
            </a:pPr>
            <a:r>
              <a:rPr lang="ko-KR" sz="2300"/>
              <a:t>프로젝트 단위로 클라우드에 저장</a:t>
            </a:r>
            <a:endParaRPr sz="2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Team </a:t>
            </a:r>
            <a:r>
              <a:rPr b="1" i="0" lang="ko-KR" sz="4000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Team Name: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너나해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b="1" lang="ko-KR" sz="35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너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랑 </a:t>
            </a:r>
            <a:r>
              <a:rPr b="1" lang="ko-KR" sz="35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랑 </a:t>
            </a:r>
            <a:r>
              <a:rPr b="1" lang="ko-KR" sz="35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보자)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구성원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2020920002 구효근 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2020920019 문윤서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2020920037 유지호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2022920001 강민지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2022920007 김나린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2022920022 류수화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Key Requirements Analysis - Actor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160" name="Google Shape;160;p19"/>
          <p:cNvGraphicFramePr/>
          <p:nvPr/>
        </p:nvGraphicFramePr>
        <p:xfrm>
          <a:off x="952500" y="217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{AC68E3F5-9207-4B05-B523-8C1AFE24A8B5}</a:tableStyleId>
              </a:tblPr>
              <a:tblGrid>
                <a:gridCol w="3015300"/>
                <a:gridCol w="7271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Actor</a:t>
                      </a:r>
                      <a:endParaRPr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프로젝트를 </a:t>
                      </a:r>
                      <a:r>
                        <a:rPr b="1" lang="ko-KR" sz="18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생성한 사용자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팀장을 포함한 </a:t>
                      </a:r>
                      <a:r>
                        <a:rPr b="1" lang="ko-KR" sz="18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프로젝트 구성원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 기본 권한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알림/전화 기능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데이터베이스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</a:t>
                      </a: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아이디, 비밀번호, 닉네임, 팀 프로젝트 배열이 담겨있는 </a:t>
                      </a:r>
                      <a:r>
                        <a:rPr b="1" lang="ko-KR" sz="18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프로젝트 데이터베이스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생성된 모든 </a:t>
                      </a:r>
                      <a:r>
                        <a:rPr b="1" lang="ko-KR" sz="18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프로젝트</a:t>
                      </a: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 담겨있는 </a:t>
                      </a:r>
                      <a:r>
                        <a:rPr b="1" lang="ko-KR" sz="18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Task 데이터베이스</a:t>
                      </a:r>
                      <a:endParaRPr b="1"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생성된 모든 </a:t>
                      </a:r>
                      <a:r>
                        <a:rPr b="1" lang="ko-KR" sz="18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Task</a:t>
                      </a: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 담겨있는 </a:t>
                      </a:r>
                      <a:r>
                        <a:rPr b="1" lang="ko-KR" sz="18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</a:t>
                      </a:r>
                      <a:endParaRPr b="1" sz="180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838200" y="517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Key Requirements Analysis - UseCase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838200" y="2473225"/>
            <a:ext cx="1751400" cy="233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108000" spcFirstLastPara="1" rIns="108000" wrap="square" tIns="270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·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·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3040533" y="2473225"/>
            <a:ext cx="1751400" cy="233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108000" spcFirstLastPara="1" rIns="108000" wrap="square" tIns="270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닉네임 변경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·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권한 변경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5242866" y="2473225"/>
            <a:ext cx="1751400" cy="233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108000" spcFirstLastPara="1" rIns="108000" wrap="square" tIns="270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이동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·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인원 초대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7445199" y="2473225"/>
            <a:ext cx="1751400" cy="233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108000" spcFirstLastPara="1" rIns="108000" wrap="square" tIns="270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스케쥴</a:t>
            </a: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스케쥴 입력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·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회의시간 설정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9647525" y="2473225"/>
            <a:ext cx="1979700" cy="233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108000" spcFirstLastPara="1" rIns="108000" wrap="square" tIns="270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Task 관련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Task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 확인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· 독촉 알림 전송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· Task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10218040" y="3920191"/>
            <a:ext cx="14091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생성/수정/완료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838200" y="500062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 sz="4000">
                <a:latin typeface="Malgun Gothic"/>
                <a:ea typeface="Malgun Gothic"/>
                <a:cs typeface="Malgun Gothic"/>
                <a:sym typeface="Malgun Gothic"/>
              </a:rPr>
              <a:t>UseCase example 1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181" name="Google Shape;181;p21"/>
          <p:cNvGraphicFramePr/>
          <p:nvPr/>
        </p:nvGraphicFramePr>
        <p:xfrm>
          <a:off x="943200" y="210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{E38F59D2-4641-41D0-B08B-93604E354DB7}</a:tableStyleId>
              </a:tblPr>
              <a:tblGrid>
                <a:gridCol w="1253775"/>
                <a:gridCol w="5265825"/>
              </a:tblGrid>
              <a:tr h="27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 제목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캘린더 시스템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</a:tr>
              <a:tr h="27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유스케이스 이름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Task 목록 및 독촉 알림 전송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27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유스케이스 ID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CAL01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27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액터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27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시작 조건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캘린더 화면에서 날짜를 누를 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11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 흐름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팀원은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캘린더에서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원하는 날짜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Task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확인할 수 있다.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lphaL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이때 본인의 Task는 노란색, 그렇지 않으면 회색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할 예정이다.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lphaL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이때 완료된 Task는 취소선이 그어진다.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팀원은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원하는 날짜를 클릭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날짜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 등록되어있는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Task를 확인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할 수 있으며, 각 Task마다 독촉 알림버튼을 사용할 수 있다.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팀원이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독촉 알림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버튼을 사용시, 해당 Task가 할당된 팀원에게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 알림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을 전송한다.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99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대안 흐름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3A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독촉 알림버튼을 사용하는 것에는 문제가 발생하지는 않지만, 독촉 알림을 받아야하는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팀원의 스마트폰 기본 권한이 꺼져있는 경우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 있다.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경우 독촉 알림버튼을 누른 팀원에게는 ‘{Task가 할당된 팀원의 아이디}의 기본 권한이 꺼져있어 </a:t>
                      </a:r>
                      <a:r>
                        <a:rPr b="1" lang="ko-KR" sz="100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독촉 알림에 실패했어요’ 라는 팝업을 표시</a:t>
                      </a: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27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종료 조건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독촉 알림을 받아야 하는 팀원의 스마트폰에 독촉 알림이 표시된다.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6097" l="0" r="0" t="1095"/>
          <a:stretch/>
        </p:blipFill>
        <p:spPr>
          <a:xfrm>
            <a:off x="9812675" y="2574600"/>
            <a:ext cx="2083075" cy="25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일조매_너나해</a:t>
            </a:r>
            <a:endParaRPr b="1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4">
            <a:alphaModFix/>
          </a:blip>
          <a:srcRect b="8567" l="0" r="0" t="0"/>
          <a:stretch/>
        </p:blipFill>
        <p:spPr>
          <a:xfrm>
            <a:off x="7661975" y="2574600"/>
            <a:ext cx="2083075" cy="25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8153388" y="2256450"/>
            <a:ext cx="15216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캘린더 기본 화면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9953013" y="2256450"/>
            <a:ext cx="18024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원하는 날짜를 클릭했을 때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87" name="Google Shape;187;p21"/>
          <p:cNvCxnSpPr/>
          <p:nvPr/>
        </p:nvCxnSpPr>
        <p:spPr>
          <a:xfrm flipH="1" rot="10800000">
            <a:off x="8641475" y="3645625"/>
            <a:ext cx="1271100" cy="174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1"/>
          <p:cNvPicPr preferRelativeResize="0"/>
          <p:nvPr/>
        </p:nvPicPr>
        <p:blipFill rotWithShape="1">
          <a:blip r:embed="rId5">
            <a:alphaModFix/>
          </a:blip>
          <a:srcRect b="61046" l="5428" r="29322" t="13356"/>
          <a:stretch/>
        </p:blipFill>
        <p:spPr>
          <a:xfrm>
            <a:off x="8610600" y="5370125"/>
            <a:ext cx="2405890" cy="116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1"/>
          <p:cNvCxnSpPr/>
          <p:nvPr/>
        </p:nvCxnSpPr>
        <p:spPr>
          <a:xfrm flipH="1" rot="10800000">
            <a:off x="11016150" y="3636175"/>
            <a:ext cx="266100" cy="172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1"/>
          <p:cNvSpPr/>
          <p:nvPr/>
        </p:nvSpPr>
        <p:spPr>
          <a:xfrm>
            <a:off x="9922425" y="2985600"/>
            <a:ext cx="1369500" cy="62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8610250" y="5360275"/>
            <a:ext cx="2406000" cy="11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